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Arial Black"/>
      <p:regular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ArialBlack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01d3407ab4_3_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01d3407ab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01d3407ab4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01d3407ab4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01d3407ab4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01d3407ab4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01d3407ab4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01d3407ab4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01d3407ab4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01d3407ab4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01d3407ab4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01d3407ab4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01d3407ab4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01d3407ab4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01d3407ab4_3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01d3407ab4_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1d3407ab4_3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1d3407ab4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01d3407ab4_3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01d3407ab4_3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fe6147bee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fe6147bee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01d3407ab4_3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01d3407ab4_3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01d3407ab4_3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01d3407ab4_3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01d3407ab4_3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01d3407ab4_3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01d3407ab4_3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01d3407ab4_3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00b052c7c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00b052c7c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00b052c7c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00b052c7c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00b052c7c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00b052c7c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00b052c7c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00b052c7c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00b052c7c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00b052c7c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fe6147bee1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fe6147bee1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fe6147bee1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fe6147bee1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fe6147bee1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fe6147bee1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fe6147bee1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fe6147bee1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fe6147bee1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fe6147bee1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00b052c7c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00b052c7c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00b052c7c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00b052c7c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tecmundo.com.br/seguranca/139116-tim-hackeada-criminosos-roubar-senhas-funcionarios-e-clientes.htm" TargetMode="External"/><Relationship Id="rId4" Type="http://schemas.openxmlformats.org/officeDocument/2006/relationships/hyperlink" Target="https://www.porttechnology.org/news/dp-world-australia-hit-by-cyber-attack/" TargetMode="External"/><Relationship Id="rId5" Type="http://schemas.openxmlformats.org/officeDocument/2006/relationships/hyperlink" Target="https://www.cnnbrasil.com.br/economia/macroeconomia/portos-australianos-retomam-parte-de-operacoes-apos-ataque-cibernetico/#:~:text=Um%20dos%20maiores%20operadores%20portu%C3%A1rios,de%20seus%20sistemas%20de%20TI" TargetMode="External"/><Relationship Id="rId6" Type="http://schemas.openxmlformats.org/officeDocument/2006/relationships/hyperlink" Target="https://securityleaders.com.br/tim-tem-vulnerabilidades-expostas-na-internet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tecmundo.com.br/seguranca/139116-tim-hackeada-criminosos-roubar-senhas-funcionarios-e-clientes.htm" TargetMode="External"/><Relationship Id="rId4" Type="http://schemas.openxmlformats.org/officeDocument/2006/relationships/hyperlink" Target="https://www.porttechnology.org/news/dp-world-australia-hit-by-cyber-attack/" TargetMode="External"/><Relationship Id="rId5" Type="http://schemas.openxmlformats.org/officeDocument/2006/relationships/hyperlink" Target="https://www.cnnbrasil.com.br/economia/macroeconomia/portos-australianos-retomam-parte-de-operacoes-apos-ataque-cibernetico/#:~:text=Um%20dos%20maiores%20operadores%20portu%C3%A1rios,de%20seus%20sistemas%20de%20TI" TargetMode="External"/><Relationship Id="rId6" Type="http://schemas.openxmlformats.org/officeDocument/2006/relationships/hyperlink" Target="https://securityleaders.com.br/tim-tem-vulnerabilidades-expostas-na-internet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585225"/>
            <a:ext cx="8520600" cy="117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Ataques Cibernéticos</a:t>
            </a:r>
            <a:endParaRPr b="1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231325" y="3083700"/>
            <a:ext cx="7238100" cy="19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Vinicius Natale Rebelo - 82423379</a:t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Samuel Costa - 824147380</a:t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João Duque - 82427029</a:t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Guilherme Pereira - 824212194 </a:t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Lucas Fedel - 824153096</a:t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ctrTitle"/>
          </p:nvPr>
        </p:nvSpPr>
        <p:spPr>
          <a:xfrm>
            <a:off x="311700" y="585225"/>
            <a:ext cx="8520600" cy="117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Ataques Cibernéticos</a:t>
            </a:r>
            <a:endParaRPr b="1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9" name="Google Shape;109;p22"/>
          <p:cNvSpPr txBox="1"/>
          <p:nvPr/>
        </p:nvSpPr>
        <p:spPr>
          <a:xfrm>
            <a:off x="1231325" y="3083700"/>
            <a:ext cx="7238100" cy="19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Vinicius Natale Rebelo - 82423379</a:t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Samuel Costa - 824147380</a:t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João Duque - 82427029</a:t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Guilherme Pereira - 824212194 </a:t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Lucas Fedel - 824153096</a:t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51850" y="344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Ataque aos portos Australianos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15" name="Google Shape;115;p23"/>
          <p:cNvSpPr txBox="1"/>
          <p:nvPr/>
        </p:nvSpPr>
        <p:spPr>
          <a:xfrm>
            <a:off x="1754400" y="4186550"/>
            <a:ext cx="49341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10/10/2023</a:t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Tipo de ataque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Acesso Não Autorizado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Intrusão em sistemas críticos de controle e gestão dos portos. 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Uso de falhas conhecidas em software e hardware para ganhar acesso.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Descrição do Ataque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3F3F3"/>
                </a:solidFill>
                <a:latin typeface="Arial Black"/>
                <a:ea typeface="Arial Black"/>
                <a:cs typeface="Arial Black"/>
                <a:sym typeface="Arial Black"/>
              </a:rPr>
              <a:t>1</a:t>
            </a:r>
            <a:r>
              <a:rPr lang="en" sz="1300">
                <a:solidFill>
                  <a:srgbClr val="F3F3F3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rPr>
              <a:t>. Portos Alvo</a:t>
            </a:r>
            <a:endParaRPr sz="1300">
              <a:solidFill>
                <a:srgbClr val="F3F3F3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rgbClr val="F3F3F3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rPr>
              <a:t>Sydney</a:t>
            </a:r>
            <a:endParaRPr sz="1300">
              <a:solidFill>
                <a:srgbClr val="F3F3F3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rgbClr val="F3F3F3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rPr>
              <a:t>Melbourne</a:t>
            </a:r>
            <a:endParaRPr sz="1300">
              <a:solidFill>
                <a:srgbClr val="EFEFEF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rgbClr val="F3F3F3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rPr>
              <a:t>Brisbane</a:t>
            </a:r>
            <a:endParaRPr sz="1300">
              <a:solidFill>
                <a:srgbClr val="F3F3F3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rgbClr val="F3F3F3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rPr>
              <a:t>Fremantle</a:t>
            </a:r>
            <a:endParaRPr sz="1300">
              <a:solidFill>
                <a:srgbClr val="F3F3F3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3F3F3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rPr>
              <a:t>2. Natureza do Ataque</a:t>
            </a:r>
            <a:endParaRPr sz="1300">
              <a:solidFill>
                <a:srgbClr val="F3F3F3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</a:pPr>
            <a:r>
              <a:rPr lang="en" sz="1300">
                <a:solidFill>
                  <a:srgbClr val="F3F3F3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rPr>
              <a:t>Invasão de Rede: Hackers conseguiram penetrar nas redes dos portos.</a:t>
            </a:r>
            <a:endParaRPr sz="1300">
              <a:solidFill>
                <a:srgbClr val="F3F3F3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</a:pPr>
            <a:r>
              <a:rPr lang="en" sz="1300">
                <a:solidFill>
                  <a:srgbClr val="F3F3F3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rPr>
              <a:t>Roubo de Dados: Dados críticos foram acessados e roubados.</a:t>
            </a:r>
            <a:endParaRPr sz="1300">
              <a:solidFill>
                <a:srgbClr val="F3F3F3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Vulnerabilidade explorada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33" name="Google Shape;13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●"/>
            </a:pPr>
            <a:r>
              <a:rPr b="1"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Brecha de segurança:</a:t>
            </a: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Uma vulnerabilidade em um sistema que pode ser explorada por um atacante.</a:t>
            </a:r>
            <a:b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●"/>
            </a:pPr>
            <a:r>
              <a:rPr b="1"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O tipo de sistema atacado:</a:t>
            </a: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Sistemas operacionais, aplicativos, redes, etc.</a:t>
            </a:r>
            <a:b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●"/>
            </a:pPr>
            <a:r>
              <a:rPr b="1"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Invasão:</a:t>
            </a: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A ação de um invasor (cracker) que consegue acesso não autorizado a um sistema.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title"/>
          </p:nvPr>
        </p:nvSpPr>
        <p:spPr>
          <a:xfrm>
            <a:off x="311700" y="177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 Black"/>
                <a:ea typeface="Arial Black"/>
                <a:cs typeface="Arial Black"/>
                <a:sym typeface="Arial Black"/>
              </a:rPr>
              <a:t>IMPACTOS E PREJUIZOS 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7"/>
          <p:cNvSpPr txBox="1"/>
          <p:nvPr>
            <p:ph idx="1" type="body"/>
          </p:nvPr>
        </p:nvSpPr>
        <p:spPr>
          <a:xfrm>
            <a:off x="107100" y="1006475"/>
            <a:ext cx="8725200" cy="39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37500"/>
              </a:lnSpc>
              <a:spcBef>
                <a:spcPts val="800"/>
              </a:spcBef>
              <a:spcAft>
                <a:spcPts val="0"/>
              </a:spcAft>
              <a:buClr>
                <a:srgbClr val="001D35"/>
              </a:buClr>
              <a:buSzPts val="1300"/>
              <a:buFont typeface="Arial Black"/>
              <a:buChar char="●"/>
            </a:pPr>
            <a:r>
              <a:rPr b="1" lang="en" sz="1300">
                <a:solidFill>
                  <a:srgbClr val="001D35"/>
                </a:solidFill>
                <a:latin typeface="Arial Black"/>
                <a:ea typeface="Arial Black"/>
                <a:cs typeface="Arial Black"/>
                <a:sym typeface="Arial Black"/>
              </a:rPr>
              <a:t>Interrupção de cadeias de suprimentos</a:t>
            </a:r>
            <a:endParaRPr b="1" sz="1300">
              <a:solidFill>
                <a:srgbClr val="001D3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marR="635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rgbClr val="001D35"/>
                </a:solidFill>
                <a:latin typeface="Arial Black"/>
                <a:ea typeface="Arial Black"/>
                <a:cs typeface="Arial Black"/>
                <a:sym typeface="Arial Black"/>
              </a:rPr>
              <a:t>O fechamento dos portos ameaçou interromper as cadeias de suprimentos em todo o país e globalmente. </a:t>
            </a:r>
            <a:endParaRPr sz="1300">
              <a:solidFill>
                <a:srgbClr val="001D3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457200" rtl="0" algn="l">
              <a:lnSpc>
                <a:spcPct val="1375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1D3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137500"/>
              </a:lnSpc>
              <a:spcBef>
                <a:spcPts val="2100"/>
              </a:spcBef>
              <a:spcAft>
                <a:spcPts val="0"/>
              </a:spcAft>
              <a:buClr>
                <a:srgbClr val="001D35"/>
              </a:buClr>
              <a:buSzPts val="1300"/>
              <a:buFont typeface="Arial Black"/>
              <a:buChar char="●"/>
            </a:pPr>
            <a:r>
              <a:rPr b="1" lang="en" sz="1300">
                <a:solidFill>
                  <a:srgbClr val="001D35"/>
                </a:solidFill>
                <a:latin typeface="Arial Black"/>
                <a:ea typeface="Arial Black"/>
                <a:cs typeface="Arial Black"/>
                <a:sym typeface="Arial Black"/>
              </a:rPr>
              <a:t>Acúmulo de contêineres</a:t>
            </a:r>
            <a:endParaRPr b="1" sz="1300">
              <a:solidFill>
                <a:srgbClr val="001D3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rgbClr val="001D35"/>
                </a:solidFill>
                <a:latin typeface="Arial Black"/>
                <a:ea typeface="Arial Black"/>
                <a:cs typeface="Arial Black"/>
                <a:sym typeface="Arial Black"/>
              </a:rPr>
              <a:t>Durante a paralisaçã</a:t>
            </a:r>
            <a:r>
              <a:rPr lang="en" sz="1300">
                <a:solidFill>
                  <a:srgbClr val="001D35"/>
                </a:solidFill>
                <a:latin typeface="Arial Black"/>
                <a:ea typeface="Arial Black"/>
                <a:cs typeface="Arial Black"/>
                <a:sym typeface="Arial Black"/>
              </a:rPr>
              <a:t>o, os navios podiam carregar e descarregar contêineres, mas os caminhões não podiam pegar ou deixar as unidades de armazenamento, o que fez com que os contêineres se acumulassem nas docas</a:t>
            </a:r>
            <a:endParaRPr sz="1300">
              <a:solidFill>
                <a:srgbClr val="001D3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21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Como poderia ter sido evitado?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45" name="Google Shape;145;p28"/>
          <p:cNvSpPr txBox="1"/>
          <p:nvPr>
            <p:ph idx="1" type="body"/>
          </p:nvPr>
        </p:nvSpPr>
        <p:spPr>
          <a:xfrm>
            <a:off x="311700" y="1105025"/>
            <a:ext cx="8520600" cy="38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2286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Educação e Treinamento de Funcionários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7816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Treinamento Regular: Ensinar os funcionários a identificar e-mails falsos e técnicas de phishing.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7816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Simulações de Phishing: Realizar testes para melhorar a conscientização sobre segurança.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Atualização e Patch de Software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7816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Aplicação de Patches: Manter todos os sistemas e softwares atualizados com os últimos patches de segurança.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7816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Monitoramento: Verificar regularmente se há atualizações disponíveis e aplicá-las.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Criptografia de Dados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7816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Proteção de Dados: Criptografar dados enquanto estão sendo transmitidos e quando armazenados.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7816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Gerenciamento de Chaves: Proteger e gerenciar chaves criptográficas de forma segura.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Backup Regular de Dados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7816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Backup Frequente: Fazer cópias de segurança regulares dos dados importantes.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7816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Armazenamento Seguro: Guardar backups em locais seguros e criptografados.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52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/>
          <p:nvPr>
            <p:ph type="title"/>
          </p:nvPr>
        </p:nvSpPr>
        <p:spPr>
          <a:xfrm>
            <a:off x="311700" y="6177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Ataque ao sistema da TIM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51" name="Google Shape;151;p29"/>
          <p:cNvSpPr txBox="1"/>
          <p:nvPr/>
        </p:nvSpPr>
        <p:spPr>
          <a:xfrm>
            <a:off x="1590850" y="3725750"/>
            <a:ext cx="60255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14/02/2019</a:t>
            </a:r>
            <a:endParaRPr sz="2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Tipo de Ataque</a:t>
            </a:r>
            <a:endParaRPr b="1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57" name="Google Shape;157;p30"/>
          <p:cNvSpPr txBox="1"/>
          <p:nvPr>
            <p:ph idx="1" type="body"/>
          </p:nvPr>
        </p:nvSpPr>
        <p:spPr>
          <a:xfrm>
            <a:off x="311700" y="1152475"/>
            <a:ext cx="8520600" cy="3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Phishing e Engenharia Social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Roubo de Credenciais: Criminosos utilizaram e-mails fraudulentos para obter senhas de funcionários e clientes.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Engenharia Social: Técnicas de manipulação psicológica para induzir vítimas a fornecer informações confidenciais.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Ataque por E-mail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E-mails Falsificados: Envio de e-mails que pareciam legítimos para enganar os destinatários.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Links e Anexos Maliciosos: Inclusão de links e arquivos que, ao serem abertos, comprometeram a segurança.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Acesso Não Autorizado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Comprometimento de Sistemas Internos: Uso das credenciais roubadas para acessar e manipular sistemas internos da TIM.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Descrição do Ataque</a:t>
            </a:r>
            <a:endParaRPr b="1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63" name="Google Shape;163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Como Aconteceu: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Invasão de E-mail Corporativo: Criminosos conseguiram acessar e-mails internos da TIM.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Roubo de Credenciais: Obtiveram senhas de funcionários e clientes por meio de e-mails fraudulentos e outros métodos de phishing.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Acesso aos Sistemas: Utilizaram as credenciais roubadas para acessar sistemas internos e dados confidenciais.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251850" y="344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Ataque aos portos Australianos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54400" y="4186550"/>
            <a:ext cx="49341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10/10/2023</a:t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Vulnerabilidade Explorada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69" name="Google Shape;169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Tipo de Vulnerabilidade</a:t>
            </a: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: Falhas em práticas de segurança de e-mail e gestão de credenciais.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CVE</a:t>
            </a: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: O ataque não parece estar diretamente relacionado a uma vulnerabilidade específica listada no CVE, mas geralmente está associado a problemas de segurança em sistemas de e-mail e autenticação.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Impactos e Prejuízos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75" name="Google Shape;17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lt1"/>
                </a:solidFill>
                <a:highlight>
                  <a:srgbClr val="001D35"/>
                </a:highlight>
                <a:latin typeface="Arial Black"/>
                <a:ea typeface="Arial Black"/>
                <a:cs typeface="Arial Black"/>
                <a:sym typeface="Arial Black"/>
              </a:rPr>
              <a:t>Prejuízos Estimados</a:t>
            </a:r>
            <a:r>
              <a:rPr lang="en" sz="1300">
                <a:solidFill>
                  <a:schemeClr val="lt1"/>
                </a:solidFill>
                <a:highlight>
                  <a:srgbClr val="001D35"/>
                </a:highlight>
                <a:latin typeface="Arial Black"/>
                <a:ea typeface="Arial Black"/>
                <a:cs typeface="Arial Black"/>
                <a:sym typeface="Arial Black"/>
              </a:rPr>
              <a:t>:</a:t>
            </a:r>
            <a:endParaRPr sz="1300">
              <a:solidFill>
                <a:schemeClr val="lt1"/>
              </a:solidFill>
              <a:highlight>
                <a:srgbClr val="001D35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highlight>
                  <a:srgbClr val="001D35"/>
                </a:highlight>
                <a:latin typeface="Arial Black"/>
                <a:ea typeface="Arial Black"/>
                <a:cs typeface="Arial Black"/>
                <a:sym typeface="Arial Black"/>
              </a:rPr>
              <a:t>Dados Comprometidos: Informações pessoais e financeiras de funcionários e clientes.</a:t>
            </a:r>
            <a:endParaRPr sz="1300">
              <a:solidFill>
                <a:schemeClr val="lt1"/>
              </a:solidFill>
              <a:highlight>
                <a:srgbClr val="001D35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highlight>
                  <a:srgbClr val="001D35"/>
                </a:highlight>
                <a:latin typeface="Arial Black"/>
                <a:ea typeface="Arial Black"/>
                <a:cs typeface="Arial Black"/>
                <a:sym typeface="Arial Black"/>
              </a:rPr>
              <a:t>Impacto Reputacional: Danos à reputação da TIM e perda de confiança dos clientes.</a:t>
            </a:r>
            <a:endParaRPr sz="1300">
              <a:solidFill>
                <a:schemeClr val="lt1"/>
              </a:solidFill>
              <a:highlight>
                <a:srgbClr val="001D35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highlight>
                  <a:srgbClr val="001D35"/>
                </a:highlight>
                <a:latin typeface="Arial Black"/>
                <a:ea typeface="Arial Black"/>
                <a:cs typeface="Arial Black"/>
                <a:sym typeface="Arial Black"/>
              </a:rPr>
              <a:t>Custos de Mitigação: Gastos com resposta a incidentes, notificações e possíveis compensações.</a:t>
            </a:r>
            <a:endParaRPr sz="1300">
              <a:solidFill>
                <a:schemeClr val="lt1"/>
              </a:solidFill>
              <a:highlight>
                <a:srgbClr val="001D35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Tipo de Proteção para Evitar o Ataque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311700" y="1152475"/>
            <a:ext cx="8520600" cy="38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Arial Black"/>
                <a:ea typeface="Arial Black"/>
                <a:cs typeface="Arial Black"/>
                <a:sym typeface="Arial Black"/>
              </a:rPr>
              <a:t>Educação e Treinamento: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○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Arial Black"/>
                <a:ea typeface="Arial Black"/>
                <a:cs typeface="Arial Black"/>
                <a:sym typeface="Arial Black"/>
              </a:rPr>
              <a:t>Treinamento regular sobre phishing e segurança de e-mails.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Arial Black"/>
                <a:ea typeface="Arial Black"/>
                <a:cs typeface="Arial Black"/>
                <a:sym typeface="Arial Black"/>
              </a:rPr>
              <a:t>Autenticação Multifatorial (MFA):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○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Arial Black"/>
                <a:ea typeface="Arial Black"/>
                <a:cs typeface="Arial Black"/>
                <a:sym typeface="Arial Black"/>
              </a:rPr>
              <a:t>Implementar MFA para reduzir o risco de acesso não autorizado.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Arial Black"/>
                <a:ea typeface="Arial Black"/>
                <a:cs typeface="Arial Black"/>
                <a:sym typeface="Arial Black"/>
              </a:rPr>
              <a:t>Segurança de E-mail: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○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Arial Black"/>
                <a:ea typeface="Arial Black"/>
                <a:cs typeface="Arial Black"/>
                <a:sym typeface="Arial Black"/>
              </a:rPr>
              <a:t>Utilizar filtros avançados de e-mail e proteção contra phishing.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Arial Black"/>
                <a:ea typeface="Arial Black"/>
                <a:cs typeface="Arial Black"/>
                <a:sym typeface="Arial Black"/>
              </a:rPr>
              <a:t>Gestão de Credenciais: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○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Arial Black"/>
                <a:ea typeface="Arial Black"/>
                <a:cs typeface="Arial Black"/>
                <a:sym typeface="Arial Black"/>
              </a:rPr>
              <a:t>Uso de gerenciadores de senhas e políticas de senha forte.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Fontes </a:t>
            </a:r>
            <a:endParaRPr/>
          </a:p>
        </p:txBody>
      </p:sp>
      <p:sp>
        <p:nvSpPr>
          <p:cNvPr id="187" name="Google Shape;187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https://www.tecmundo.com.br/seguranca/139116-tim-hackeada-criminosos-roubar-senhas-funcionarios-e-clientes.htm</a:t>
            </a:r>
            <a:r>
              <a:rPr lang="en" sz="1600"/>
              <a:t>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https://www.porttechnology.org/news/dp-world-australia-hit-by-cyber-attack/</a:t>
            </a:r>
            <a:r>
              <a:rPr lang="en" sz="1600"/>
              <a:t>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5"/>
              </a:rPr>
              <a:t>https://www.cnnbrasil.com.br/economia/macroeconomia/portos-australianos-retomam-parte-de-operacoes-apos-ataque-cibernetico/#:~:text=Um%20dos%20maiores%20operadores%20portu%C3%A1rios,de%20seus%20sistemas%20de%20TI</a:t>
            </a:r>
            <a:r>
              <a:rPr lang="en" sz="1600"/>
              <a:t>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https://securityleaders.com.br/tim-tem-vulnerabilidades-expostas-na-internet/</a:t>
            </a:r>
            <a:r>
              <a:rPr lang="en" sz="1600"/>
              <a:t> 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Descrição do Ataque</a:t>
            </a:r>
            <a:endParaRPr b="1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3" name="Google Shape;193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Como Aconteceu: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Invasão de E-mail Corporativo: Criminosos conseguiram acessar e-mails internos da TIM.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Roubo de Credenciais: Obtiveram senhas de funcionários e clientes por meio de e-mails fraudulentos e outros métodos de phishing.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Acesso aos Sistemas: Utilizaram as credenciais roubadas para acessar sistemas internos e dados confidenciais.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Vulnerabilidade Explorada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9" name="Google Shape;199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Tipo de Vulnerabilidade</a:t>
            </a: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: Falhas em práticas de segurança de e-mail e gestão de credenciais.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CVE</a:t>
            </a: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: O ataque não parece estar diretamente relacionado a uma vulnerabilidade específica listada no CVE, mas geralmente está associado a problemas de segurança em sistemas de e-mail e autenticação.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Impactos e Prejuízos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05" name="Google Shape;205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lt1"/>
                </a:solidFill>
                <a:highlight>
                  <a:srgbClr val="001D35"/>
                </a:highlight>
                <a:latin typeface="Arial Black"/>
                <a:ea typeface="Arial Black"/>
                <a:cs typeface="Arial Black"/>
                <a:sym typeface="Arial Black"/>
              </a:rPr>
              <a:t>Prejuízos Estimados</a:t>
            </a:r>
            <a:r>
              <a:rPr lang="en" sz="1300">
                <a:solidFill>
                  <a:schemeClr val="lt1"/>
                </a:solidFill>
                <a:highlight>
                  <a:srgbClr val="001D35"/>
                </a:highlight>
                <a:latin typeface="Arial Black"/>
                <a:ea typeface="Arial Black"/>
                <a:cs typeface="Arial Black"/>
                <a:sym typeface="Arial Black"/>
              </a:rPr>
              <a:t>:</a:t>
            </a:r>
            <a:endParaRPr sz="1300">
              <a:solidFill>
                <a:schemeClr val="lt1"/>
              </a:solidFill>
              <a:highlight>
                <a:srgbClr val="001D35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highlight>
                  <a:srgbClr val="001D35"/>
                </a:highlight>
                <a:latin typeface="Arial Black"/>
                <a:ea typeface="Arial Black"/>
                <a:cs typeface="Arial Black"/>
                <a:sym typeface="Arial Black"/>
              </a:rPr>
              <a:t>Dados Comprometidos: Informações pessoais e financeiras de funcionários e clientes.</a:t>
            </a:r>
            <a:endParaRPr sz="1300">
              <a:solidFill>
                <a:schemeClr val="lt1"/>
              </a:solidFill>
              <a:highlight>
                <a:srgbClr val="001D35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highlight>
                  <a:srgbClr val="001D35"/>
                </a:highlight>
                <a:latin typeface="Arial Black"/>
                <a:ea typeface="Arial Black"/>
                <a:cs typeface="Arial Black"/>
                <a:sym typeface="Arial Black"/>
              </a:rPr>
              <a:t>Impacto Reputacional: Danos à reputação da TIM e perda de confiança dos clientes.</a:t>
            </a:r>
            <a:endParaRPr sz="1300">
              <a:solidFill>
                <a:schemeClr val="lt1"/>
              </a:solidFill>
              <a:highlight>
                <a:srgbClr val="001D35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highlight>
                  <a:srgbClr val="001D35"/>
                </a:highlight>
                <a:latin typeface="Arial Black"/>
                <a:ea typeface="Arial Black"/>
                <a:cs typeface="Arial Black"/>
                <a:sym typeface="Arial Black"/>
              </a:rPr>
              <a:t>Custos de Mitigação: Gastos com resposta a incidentes, notificações e possíveis compensações.</a:t>
            </a:r>
            <a:endParaRPr sz="1300">
              <a:solidFill>
                <a:schemeClr val="lt1"/>
              </a:solidFill>
              <a:highlight>
                <a:srgbClr val="001D35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Tipo de Proteção para Evitar o Ataque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11" name="Google Shape;211;p39"/>
          <p:cNvSpPr txBox="1"/>
          <p:nvPr>
            <p:ph idx="1" type="body"/>
          </p:nvPr>
        </p:nvSpPr>
        <p:spPr>
          <a:xfrm>
            <a:off x="311700" y="1152475"/>
            <a:ext cx="8520600" cy="38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Arial Black"/>
                <a:ea typeface="Arial Black"/>
                <a:cs typeface="Arial Black"/>
                <a:sym typeface="Arial Black"/>
              </a:rPr>
              <a:t>Educação e Treinamento: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○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Arial Black"/>
                <a:ea typeface="Arial Black"/>
                <a:cs typeface="Arial Black"/>
                <a:sym typeface="Arial Black"/>
              </a:rPr>
              <a:t>Treinamento regular sobre phishing e segurança de e-mails.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Arial Black"/>
                <a:ea typeface="Arial Black"/>
                <a:cs typeface="Arial Black"/>
                <a:sym typeface="Arial Black"/>
              </a:rPr>
              <a:t>Autenticação Multifatorial (MFA):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○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Arial Black"/>
                <a:ea typeface="Arial Black"/>
                <a:cs typeface="Arial Black"/>
                <a:sym typeface="Arial Black"/>
              </a:rPr>
              <a:t>Implementar MFA para reduzir o risco de acesso não autorizado.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Arial Black"/>
                <a:ea typeface="Arial Black"/>
                <a:cs typeface="Arial Black"/>
                <a:sym typeface="Arial Black"/>
              </a:rPr>
              <a:t>Segurança de E-mail: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○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Arial Black"/>
                <a:ea typeface="Arial Black"/>
                <a:cs typeface="Arial Black"/>
                <a:sym typeface="Arial Black"/>
              </a:rPr>
              <a:t>Utilizar filtros avançados de e-mail e proteção contra phishing.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Arial Black"/>
                <a:ea typeface="Arial Black"/>
                <a:cs typeface="Arial Black"/>
                <a:sym typeface="Arial Black"/>
              </a:rPr>
              <a:t>Gestão de Credenciais: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○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Arial Black"/>
                <a:ea typeface="Arial Black"/>
                <a:cs typeface="Arial Black"/>
                <a:sym typeface="Arial Black"/>
              </a:rPr>
              <a:t>Uso de gerenciadores de senhas e políticas de senha forte.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Fontes </a:t>
            </a:r>
            <a:endParaRPr/>
          </a:p>
        </p:txBody>
      </p:sp>
      <p:sp>
        <p:nvSpPr>
          <p:cNvPr id="217" name="Google Shape;217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https://www.tecmundo.com.br/seguranca/139116-tim-hackeada-criminosos-roubar-senhas-funcionarios-e-clientes.htm</a:t>
            </a:r>
            <a:r>
              <a:rPr lang="en" sz="1600"/>
              <a:t>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https://www.porttechnology.org/news/dp-world-australia-hit-by-cyber-attack/</a:t>
            </a:r>
            <a:r>
              <a:rPr lang="en" sz="1600"/>
              <a:t>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5"/>
              </a:rPr>
              <a:t>https://www.cnnbrasil.com.br/economia/macroeconomia/portos-australianos-retomam-parte-de-operacoes-apos-ataque-cibernetico/#:~:text=Um%20dos%20maiores%20operadores%20portu%C3%A1rios,de%20seus%20sistemas%20de%20TI</a:t>
            </a:r>
            <a:r>
              <a:rPr lang="en" sz="1600"/>
              <a:t>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https://securityleaders.com.br/tim-tem-vulnerabilidades-expostas-na-internet/</a:t>
            </a:r>
            <a:r>
              <a:rPr lang="en" sz="1600"/>
              <a:t> 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Tipo de ataque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Acesso Não Autorizado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Intrusão em sistemas críticos de controle e gestão dos portos. 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Uso de falhas conhecidas em software e hardware para ganhar acesso.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Descrição do Ataque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3F3F3"/>
                </a:solidFill>
                <a:latin typeface="Arial Black"/>
                <a:ea typeface="Arial Black"/>
                <a:cs typeface="Arial Black"/>
                <a:sym typeface="Arial Black"/>
              </a:rPr>
              <a:t>1</a:t>
            </a:r>
            <a:r>
              <a:rPr lang="en" sz="1300">
                <a:solidFill>
                  <a:srgbClr val="F3F3F3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rPr>
              <a:t>. Portos Alvo</a:t>
            </a:r>
            <a:endParaRPr sz="1300">
              <a:solidFill>
                <a:srgbClr val="F3F3F3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rgbClr val="F3F3F3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rPr>
              <a:t>Sydney</a:t>
            </a:r>
            <a:endParaRPr sz="1300">
              <a:solidFill>
                <a:srgbClr val="F3F3F3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rgbClr val="F3F3F3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rPr>
              <a:t>Melbourne</a:t>
            </a:r>
            <a:endParaRPr sz="1300">
              <a:solidFill>
                <a:srgbClr val="EFEFEF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rgbClr val="F3F3F3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rPr>
              <a:t>Brisbane</a:t>
            </a:r>
            <a:endParaRPr sz="1300">
              <a:solidFill>
                <a:srgbClr val="F3F3F3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rgbClr val="F3F3F3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rPr>
              <a:t>Fremantle</a:t>
            </a:r>
            <a:endParaRPr sz="1300">
              <a:solidFill>
                <a:srgbClr val="F3F3F3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3F3F3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rPr>
              <a:t>2. Natureza do Ataque</a:t>
            </a:r>
            <a:endParaRPr sz="1300">
              <a:solidFill>
                <a:srgbClr val="F3F3F3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</a:pPr>
            <a:r>
              <a:rPr lang="en" sz="1300">
                <a:solidFill>
                  <a:srgbClr val="F3F3F3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rPr>
              <a:t>Invasão de Rede: Hackers conseguiram penetrar nas redes dos portos.</a:t>
            </a:r>
            <a:endParaRPr sz="1300">
              <a:solidFill>
                <a:srgbClr val="F3F3F3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</a:pPr>
            <a:r>
              <a:rPr lang="en" sz="1300">
                <a:solidFill>
                  <a:srgbClr val="F3F3F3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rPr>
              <a:t>Roubo de Dados: Dados críticos foram acessados e roubados.</a:t>
            </a:r>
            <a:endParaRPr sz="1300">
              <a:solidFill>
                <a:srgbClr val="F3F3F3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Vulnerabilidade explorada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●"/>
            </a:pPr>
            <a:r>
              <a:rPr b="1"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Brecha de segurança:</a:t>
            </a: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Uma vulnerabilidade em um sistema que pode ser explorada por um atacante.</a:t>
            </a:r>
            <a:b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●"/>
            </a:pPr>
            <a:r>
              <a:rPr b="1"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O tipo de sistema atacado:</a:t>
            </a: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Sistemas operacionais, aplicativos, redes, etc.</a:t>
            </a:r>
            <a:b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●"/>
            </a:pPr>
            <a:r>
              <a:rPr b="1"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Invasão:</a:t>
            </a: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A ação de um invasor (cracker) que consegue acesso não autorizado a um sistema.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177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 Black"/>
                <a:ea typeface="Arial Black"/>
                <a:cs typeface="Arial Black"/>
                <a:sym typeface="Arial Black"/>
              </a:rPr>
              <a:t>IMPACTOS E PREJUIZOS 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107100" y="1006475"/>
            <a:ext cx="8725200" cy="39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37500"/>
              </a:lnSpc>
              <a:spcBef>
                <a:spcPts val="800"/>
              </a:spcBef>
              <a:spcAft>
                <a:spcPts val="0"/>
              </a:spcAft>
              <a:buClr>
                <a:srgbClr val="001D35"/>
              </a:buClr>
              <a:buSzPts val="1300"/>
              <a:buFont typeface="Arial Black"/>
              <a:buChar char="●"/>
            </a:pPr>
            <a:r>
              <a:rPr b="1" lang="en" sz="1300">
                <a:solidFill>
                  <a:srgbClr val="001D35"/>
                </a:solidFill>
                <a:latin typeface="Arial Black"/>
                <a:ea typeface="Arial Black"/>
                <a:cs typeface="Arial Black"/>
                <a:sym typeface="Arial Black"/>
              </a:rPr>
              <a:t>Interrupção de cadeias de suprimentos</a:t>
            </a:r>
            <a:endParaRPr b="1" sz="1300">
              <a:solidFill>
                <a:srgbClr val="001D3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marR="635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rgbClr val="001D35"/>
                </a:solidFill>
                <a:latin typeface="Arial Black"/>
                <a:ea typeface="Arial Black"/>
                <a:cs typeface="Arial Black"/>
                <a:sym typeface="Arial Black"/>
              </a:rPr>
              <a:t>O fechamento dos portos ameaçou interromper as cadeias de suprimentos em todo o país e globalmente. </a:t>
            </a:r>
            <a:endParaRPr sz="1300">
              <a:solidFill>
                <a:srgbClr val="001D3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457200" rtl="0" algn="l">
              <a:lnSpc>
                <a:spcPct val="1375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1D3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137500"/>
              </a:lnSpc>
              <a:spcBef>
                <a:spcPts val="2100"/>
              </a:spcBef>
              <a:spcAft>
                <a:spcPts val="0"/>
              </a:spcAft>
              <a:buClr>
                <a:srgbClr val="001D35"/>
              </a:buClr>
              <a:buSzPts val="1300"/>
              <a:buFont typeface="Arial Black"/>
              <a:buChar char="●"/>
            </a:pPr>
            <a:r>
              <a:rPr b="1" lang="en" sz="1300">
                <a:solidFill>
                  <a:srgbClr val="001D35"/>
                </a:solidFill>
                <a:latin typeface="Arial Black"/>
                <a:ea typeface="Arial Black"/>
                <a:cs typeface="Arial Black"/>
                <a:sym typeface="Arial Black"/>
              </a:rPr>
              <a:t>Acúmulo de contêineres</a:t>
            </a:r>
            <a:endParaRPr b="1" sz="1300">
              <a:solidFill>
                <a:srgbClr val="001D3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rgbClr val="001D35"/>
                </a:solidFill>
                <a:latin typeface="Arial Black"/>
                <a:ea typeface="Arial Black"/>
                <a:cs typeface="Arial Black"/>
                <a:sym typeface="Arial Black"/>
              </a:rPr>
              <a:t>Durante a paralisaçã</a:t>
            </a:r>
            <a:r>
              <a:rPr lang="en" sz="1300">
                <a:solidFill>
                  <a:srgbClr val="001D35"/>
                </a:solidFill>
                <a:latin typeface="Arial Black"/>
                <a:ea typeface="Arial Black"/>
                <a:cs typeface="Arial Black"/>
                <a:sym typeface="Arial Black"/>
              </a:rPr>
              <a:t>o, os navios podiam carregar e descarregar contêineres, mas os caminhões não podiam pegar ou deixar as unidades de armazenamento, o que fez com que os contêineres se acumulassem nas docas</a:t>
            </a:r>
            <a:endParaRPr sz="1300">
              <a:solidFill>
                <a:srgbClr val="001D3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21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Como poderia ter sido evitado?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311700" y="1105025"/>
            <a:ext cx="8520600" cy="38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2286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Educação e Treinamento de Funcionários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7816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Treinamento Regular: Ensinar os funcionários a identificar e-mails falsos e técnicas de phishing.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7816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Simulações de Phishing: Realizar testes para melhorar a conscientização sobre segurança.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Atualização e Patch de Software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7816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Aplicação de Patches: Manter todos os sistemas e softwares atualizados com os últimos patches de segurança.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7816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Monitoramento: Verificar regularmente se há atualizações disponíveis e aplicá-las.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Criptografia de Dados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7816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Proteção de Dados: Criptografar dados enquanto estão sendo transmitidos e quando armazenados.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7816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Gerenciamento de Chaves: Proteger e gerenciar chaves criptográficas de forma segura.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Backup Regular de Dados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7816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Backup Frequente: Fazer cópias de segurança regulares dos dados importantes.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7816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Armazenamento Seguro: Guardar backups em locais seguros e criptografados.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52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6177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Ataque ao sistema da TIM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7" name="Google Shape;97;p20"/>
          <p:cNvSpPr txBox="1"/>
          <p:nvPr/>
        </p:nvSpPr>
        <p:spPr>
          <a:xfrm>
            <a:off x="1590850" y="3725750"/>
            <a:ext cx="60255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14/02/2019</a:t>
            </a:r>
            <a:endParaRPr sz="2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Tipo de Ataque</a:t>
            </a:r>
            <a:endParaRPr b="1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3" name="Google Shape;103;p21"/>
          <p:cNvSpPr txBox="1"/>
          <p:nvPr>
            <p:ph idx="1" type="body"/>
          </p:nvPr>
        </p:nvSpPr>
        <p:spPr>
          <a:xfrm>
            <a:off x="311700" y="1152475"/>
            <a:ext cx="8520600" cy="3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Phishing e Engenharia Social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Roubo de Credenciais: Criminosos utilizaram e-mails fraudulentos para obter senhas de funcionários e clientes.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Engenharia Social: Técnicas de manipulação psicológica para induzir vítimas a fornecer informações confidenciais.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Ataque por E-mail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E-mails Falsificados: Envio de e-mails que pareciam legítimos para enganar os destinatários.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Links e Anexos Maliciosos: Inclusão de links e arquivos que, ao serem abertos, comprometeram a segurança.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Acesso Não Autorizado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Comprometimento de Sistemas Internos: Uso das credenciais roubadas para acessar e manipular sistemas internos da TIM.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